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4" r:id="rId6"/>
    <p:sldId id="275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8B39-04B5-441D-BD4C-93F4096104C9}" type="datetimeFigureOut">
              <a:rPr lang="en-IN" smtClean="0"/>
              <a:t>01-06-2022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3EF4947-2EC5-4D30-8071-2B902BA4C6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6920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8B39-04B5-441D-BD4C-93F4096104C9}" type="datetimeFigureOut">
              <a:rPr lang="en-IN" smtClean="0"/>
              <a:t>01-06-2022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4947-2EC5-4D30-8071-2B902BA4C6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5364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8B39-04B5-441D-BD4C-93F4096104C9}" type="datetimeFigureOut">
              <a:rPr lang="en-IN" smtClean="0"/>
              <a:t>01-06-2022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EF4947-2EC5-4D30-8071-2B902BA4C6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6336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8B39-04B5-441D-BD4C-93F4096104C9}" type="datetimeFigureOut">
              <a:rPr lang="en-IN" smtClean="0"/>
              <a:t>01-06-2022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3EF4947-2EC5-4D30-8071-2B902BA4C6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6161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8B39-04B5-441D-BD4C-93F4096104C9}" type="datetimeFigureOut">
              <a:rPr lang="en-IN" smtClean="0"/>
              <a:t>01-06-2022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3EF4947-2EC5-4D30-8071-2B902BA4C6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6959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8B39-04B5-441D-BD4C-93F4096104C9}" type="datetimeFigureOut">
              <a:rPr lang="en-IN" smtClean="0"/>
              <a:t>01-06-2022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4947-2EC5-4D30-8071-2B902BA4C6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8725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8B39-04B5-441D-BD4C-93F4096104C9}" type="datetimeFigureOut">
              <a:rPr lang="en-IN" smtClean="0"/>
              <a:t>01-06-2022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4947-2EC5-4D30-8071-2B902BA4C6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1140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8B39-04B5-441D-BD4C-93F4096104C9}" type="datetimeFigureOut">
              <a:rPr lang="en-IN" smtClean="0"/>
              <a:t>01-06-2022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4947-2EC5-4D30-8071-2B902BA4C6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7132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8B39-04B5-441D-BD4C-93F4096104C9}" type="datetimeFigureOut">
              <a:rPr lang="en-IN" smtClean="0"/>
              <a:t>01-06-2022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EF4947-2EC5-4D30-8071-2B902BA4C6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311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8B39-04B5-441D-BD4C-93F4096104C9}" type="datetimeFigureOut">
              <a:rPr lang="en-IN" smtClean="0"/>
              <a:t>01-06-2022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EF4947-2EC5-4D30-8071-2B902BA4C6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1995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8B39-04B5-441D-BD4C-93F4096104C9}" type="datetimeFigureOut">
              <a:rPr lang="en-IN" smtClean="0"/>
              <a:t>01-06-2022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EF4947-2EC5-4D30-8071-2B902BA4C6E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1292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8B39-04B5-441D-BD4C-93F4096104C9}" type="datetimeFigureOut">
              <a:rPr lang="en-IN" smtClean="0"/>
              <a:t>01-06-2022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EF4947-2EC5-4D30-8071-2B902BA4C6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8005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8B39-04B5-441D-BD4C-93F4096104C9}" type="datetimeFigureOut">
              <a:rPr lang="en-IN" smtClean="0"/>
              <a:t>01-06-2022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EF4947-2EC5-4D30-8071-2B902BA4C6EB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0229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8B39-04B5-441D-BD4C-93F4096104C9}" type="datetimeFigureOut">
              <a:rPr lang="en-IN" smtClean="0"/>
              <a:t>01-06-2022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EF4947-2EC5-4D30-8071-2B902BA4C6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15038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8B39-04B5-441D-BD4C-93F4096104C9}" type="datetimeFigureOut">
              <a:rPr lang="en-IN" smtClean="0"/>
              <a:t>01-06-2022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4947-2EC5-4D30-8071-2B902BA4C6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22894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8B39-04B5-441D-BD4C-93F4096104C9}" type="datetimeFigureOut">
              <a:rPr lang="en-IN" smtClean="0"/>
              <a:t>01-06-2022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4947-2EC5-4D30-8071-2B902BA4C6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6063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08B39-04B5-441D-BD4C-93F4096104C9}" type="datetimeFigureOut">
              <a:rPr lang="en-IN" smtClean="0"/>
              <a:t>01-06-2022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3EF4947-2EC5-4D30-8071-2B902BA4C6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626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41ED-54F6-969F-05C4-ACC7258D12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8037" y="2102217"/>
            <a:ext cx="8915399" cy="1126283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IN" b="1" dirty="0"/>
              <a:t>TRADE GURU FINANCIALS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C6D845-1281-7197-7777-93152453BB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8543" y="3429000"/>
            <a:ext cx="8915399" cy="1126283"/>
          </a:xfrm>
        </p:spPr>
        <p:txBody>
          <a:bodyPr>
            <a:normAutofit/>
          </a:bodyPr>
          <a:lstStyle/>
          <a:p>
            <a:r>
              <a:rPr lang="en-IN" sz="2000" dirty="0"/>
              <a:t>STOCK MARKET SYLLABUS </a:t>
            </a:r>
          </a:p>
        </p:txBody>
      </p:sp>
    </p:spTree>
    <p:extLst>
      <p:ext uri="{BB962C8B-B14F-4D97-AF65-F5344CB8AC3E}">
        <p14:creationId xmlns:p14="http://schemas.microsoft.com/office/powerpoint/2010/main" val="677607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05BFE-F2DB-7AC9-EB41-31A0EF16E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BASIC OF STOCK MARKET </a:t>
            </a:r>
            <a:endParaRPr lang="en-IN" sz="5400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5950E-871B-F45A-5029-A32A91415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32857"/>
            <a:ext cx="8915400" cy="4601033"/>
          </a:xfrm>
        </p:spPr>
        <p:txBody>
          <a:bodyPr>
            <a:normAutofit/>
          </a:bodyPr>
          <a:lstStyle/>
          <a:p>
            <a:pPr marL="685800">
              <a:lnSpc>
                <a:spcPct val="107000"/>
              </a:lnSpc>
            </a:pP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1) What is stock?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2) What is stock market?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3) What is stock exchange?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4) Established stock exchange (1982/84)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    * NSE - National Stock Exchange  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    * BSE - Bombay Stock Exchange 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5) What is Index?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6) Established Index in 1988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buNone/>
            </a:pPr>
            <a:endParaRPr lang="en-IN" sz="800" dirty="0"/>
          </a:p>
        </p:txBody>
      </p:sp>
    </p:spTree>
    <p:extLst>
      <p:ext uri="{BB962C8B-B14F-4D97-AF65-F5344CB8AC3E}">
        <p14:creationId xmlns:p14="http://schemas.microsoft.com/office/powerpoint/2010/main" val="4192538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DC9E0-CDE0-41C0-0BA8-99019E5B0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883298"/>
            <a:ext cx="8915400" cy="4211216"/>
          </a:xfrm>
        </p:spPr>
        <p:txBody>
          <a:bodyPr/>
          <a:lstStyle/>
          <a:p>
            <a:pPr marL="685800">
              <a:lnSpc>
                <a:spcPct val="107000"/>
              </a:lnSpc>
            </a:pP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7) Types of Indexes 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      * Nifty Index 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      * Sensex Index 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8) What is SEBI?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9) Established SEBI – April 1992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10) The work of SEBI</a:t>
            </a:r>
            <a:r>
              <a:rPr lang="en-IN" sz="1800" b="1" dirty="0">
                <a:solidFill>
                  <a:srgbClr val="000000"/>
                </a:solidFill>
                <a:effectLst/>
                <a:latin typeface="Kokil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– 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Kokila" panose="020B0604020202020204" pitchFamily="34" charset="0"/>
              </a:rPr>
              <a:t>       1) Index 2) Stock Exchange 3) Company 4) Broker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Kokila" panose="020B0604020202020204" pitchFamily="34" charset="0"/>
              </a:rPr>
              <a:t>       5) Investor 6) Trader 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5620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97243-7B26-77A0-D586-7F80E9F8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741505"/>
            <a:ext cx="8911687" cy="1280890"/>
          </a:xfrm>
        </p:spPr>
        <p:txBody>
          <a:bodyPr>
            <a:normAutofit/>
          </a:bodyPr>
          <a:lstStyle/>
          <a:p>
            <a:r>
              <a:rPr lang="en-IN" sz="3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Kokila" panose="020B0604020202020204" pitchFamily="34" charset="0"/>
              </a:rPr>
              <a:t>TYPES OF SHARE MARKET </a:t>
            </a:r>
            <a:endParaRPr lang="en-IN" sz="5400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D70AA-7F67-0070-7DD9-FB8DC33F4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88840"/>
            <a:ext cx="8915400" cy="442765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Kokila" panose="020B0604020202020204" pitchFamily="34" charset="0"/>
              </a:rPr>
              <a:t>Indian Currency Market-Market Time: 09:00am to 5:00pm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Kokila" panose="020B0604020202020204" pitchFamily="34" charset="0"/>
              </a:rPr>
              <a:t>Equity Market -1) Intraday 2) Long Term 3) Option 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Kokila" panose="020B0604020202020204" pitchFamily="34" charset="0"/>
              </a:rPr>
              <a:t>                             4)Future - Market Time: 9:15am to 3:30pm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Kokila" panose="020B0604020202020204" pitchFamily="34" charset="0"/>
              </a:rPr>
              <a:t>Commodity Market – Time – 09:00am to 11:55pm</a:t>
            </a:r>
          </a:p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endParaRPr lang="en-IN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3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Kokila" panose="020B0604020202020204" pitchFamily="34" charset="0"/>
              </a:rPr>
              <a:t>FII &amp; DII INVESTOR </a:t>
            </a:r>
            <a:endParaRPr lang="en-IN" sz="3200" b="1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17823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8908A-98A7-0C30-78D0-1808CF8CE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36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IN" sz="36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SEGMENT</a:t>
            </a:r>
            <a:r>
              <a:rPr lang="en-IN" sz="36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0B2FA-B69B-6548-76F2-6E7A3A036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71126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Equity Intraday</a:t>
            </a:r>
          </a:p>
          <a:p>
            <a:pPr marL="0" indent="0">
              <a:buNone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Time Limit </a:t>
            </a:r>
          </a:p>
          <a:p>
            <a:pPr marL="0" indent="0">
              <a:buNone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5x Margin (20%)</a:t>
            </a:r>
          </a:p>
          <a:p>
            <a:pPr marL="0" indent="0">
              <a:buNone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Buy / Sell Position</a:t>
            </a:r>
          </a:p>
          <a:p>
            <a:pPr marL="0" indent="0">
              <a:buNone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Market Time</a:t>
            </a:r>
          </a:p>
          <a:p>
            <a:pPr marL="0" indent="0">
              <a:buNone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Multiple Quantity  </a:t>
            </a:r>
          </a:p>
          <a:p>
            <a:pPr marL="0" indent="0">
              <a:buNone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High Risk High Profit </a:t>
            </a:r>
          </a:p>
          <a:p>
            <a:pPr marL="0" indent="0">
              <a:buNone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Trade Charge </a:t>
            </a:r>
          </a:p>
          <a:p>
            <a:pPr marL="0" indent="0">
              <a:buNone/>
            </a:pPr>
            <a:endParaRPr lang="en-IN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633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00F84-65A5-1FCD-1BAB-C45684C1C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06" y="1060579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Equity holding</a:t>
            </a:r>
          </a:p>
          <a:p>
            <a:pPr marL="0" indent="0">
              <a:buNone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No Time Limit </a:t>
            </a:r>
          </a:p>
          <a:p>
            <a:pPr marL="0" indent="0">
              <a:buNone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No Margin </a:t>
            </a:r>
          </a:p>
          <a:p>
            <a:pPr marL="0" indent="0">
              <a:buNone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Only Buy Position </a:t>
            </a:r>
          </a:p>
          <a:p>
            <a:pPr marL="0" indent="0">
              <a:buNone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Market Time 9:15am to 3:30pm</a:t>
            </a:r>
          </a:p>
          <a:p>
            <a:pPr marL="0" indent="0">
              <a:buNone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Low Risk High Profit</a:t>
            </a:r>
          </a:p>
          <a:p>
            <a:pPr marL="0" indent="0">
              <a:buNone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Calculated Profit - </a:t>
            </a:r>
          </a:p>
          <a:p>
            <a:pPr marL="0" indent="0">
              <a:buNone/>
            </a:pPr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400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6743C-664B-732E-399E-919AF3F10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CBC3E-43D1-6E5A-5C26-92D08E138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96955"/>
            <a:ext cx="8915400" cy="5309118"/>
          </a:xfrm>
        </p:spPr>
        <p:txBody>
          <a:bodyPr>
            <a:normAutofit fontScale="92500" lnSpcReduction="20000"/>
          </a:bodyPr>
          <a:lstStyle/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n-IN" sz="2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I) FUTURE</a:t>
            </a:r>
            <a:endParaRPr lang="en-IN" sz="22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* EQUITY FUTURE –</a:t>
            </a:r>
            <a:r>
              <a:rPr lang="en-IN" sz="1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IN" sz="18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1) Its Contract 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2) Fix lot Size (Difference in Company)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3) Contract Value 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    (Lot Size X Current FUT Price)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4) Initial Margin (70 to 90% off)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5) Up Trend - BUY FUT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  Down Trend - SELL FUT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6) Advance 3 Month BUY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7) Market Time-   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                         Holding time - 9:15am to 3:30pm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n-IN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                         Intraday time - 9:15am to 3:15pm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n-IN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8) Adding Watchlist - Company Name – FUT</a:t>
            </a:r>
            <a:endParaRPr lang="en-IN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53546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209D3-1CB9-94C3-2268-6B7514B8B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867747"/>
            <a:ext cx="8915400" cy="5043475"/>
          </a:xfrm>
        </p:spPr>
        <p:txBody>
          <a:bodyPr/>
          <a:lstStyle/>
          <a:p>
            <a:pPr indent="0">
              <a:lnSpc>
                <a:spcPct val="107000"/>
              </a:lnSpc>
              <a:buNone/>
            </a:pPr>
            <a:r>
              <a:rPr lang="en-IN" sz="20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II) NIFTY INDEX FUTURE</a:t>
            </a:r>
            <a:endParaRPr lang="en-IN" sz="20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Its Contract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Fix lot size – 50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Up-trend - BUY NIFTY FUT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Down- trend - SELL NIFTY FUT 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1 month to advance 3 months - BUY/SELL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Market Time – Holding time - 9:15am to 3:30pm</a:t>
            </a:r>
            <a:endParaRPr lang="en-IN" sz="2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                             Intraday time - 9:15am to 3:15pm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7) Add Watchlist – NIFTY FUT 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277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CAA32-D33D-0946-1D0C-873D2C11B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9840" y="1136779"/>
            <a:ext cx="8915400" cy="4993433"/>
          </a:xfrm>
        </p:spPr>
        <p:txBody>
          <a:bodyPr>
            <a:normAutofit/>
          </a:bodyPr>
          <a:lstStyle/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     </a:t>
            </a:r>
            <a:r>
              <a:rPr lang="en-IN" sz="20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III) BANKNIFTY FUTURE </a:t>
            </a:r>
            <a:endParaRPr lang="en-IN" sz="20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Its Contract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Fix lot size - 25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Up-trend - BUY BANKNIFTY FUT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Down- trend - SELL BANKNIFTY FUT 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1 month to advance 3 months - BUY/SELL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Market Time – Holding time - 9:15am to 3:30pm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876300" indent="0">
              <a:lnSpc>
                <a:spcPct val="107000"/>
              </a:lnSpc>
              <a:buNone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             Intraday time - 9:15am to 3:15pm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7) Add Watchlist – BANKNIFTY FUT 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5970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CE362-013A-4A8C-A2C3-30BD63A1E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838714"/>
            <a:ext cx="8911687" cy="1280890"/>
          </a:xfrm>
        </p:spPr>
        <p:txBody>
          <a:bodyPr>
            <a:normAutofit fontScale="90000"/>
          </a:bodyPr>
          <a:lstStyle/>
          <a:p>
            <a:pPr marL="685800">
              <a:lnSpc>
                <a:spcPct val="107000"/>
              </a:lnSpc>
            </a:pP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br>
              <a:rPr lang="en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18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IN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SEGMENT OPTION</a:t>
            </a:r>
            <a:r>
              <a:rPr lang="en-IN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br>
              <a:rPr lang="en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6BE87-3D3C-CCB1-715C-4B8DA9874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2006082"/>
            <a:ext cx="8915400" cy="4362340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Clr>
                <a:srgbClr val="000000"/>
              </a:buClr>
              <a:buFont typeface="+mj-lt"/>
              <a:buAutoNum type="alphaUcParenR"/>
            </a:pPr>
            <a:r>
              <a:rPr lang="en-IN" sz="20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Company Option – </a:t>
            </a:r>
            <a:endParaRPr lang="en-IN" sz="20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Lot size difference 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Call - CE 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PUT - PE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CALL - BUYING / SELLING 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PUT - BUYING / SELLING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Company UP Trend - CALL 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Company Down Trend - PUT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47821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985D4-39D7-2F72-5D2D-2CC32247D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1220" y="1004595"/>
            <a:ext cx="8915400" cy="4351175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ITM, ATM, OTM Contract 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Best Contract –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Expiry Date -Month end (Thursday)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Premium Ratio - CALL / PUT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CALL / PUT Phycology 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Option Strategy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Market Time - Holding time - 9:15am to 3:30pm 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800100" indent="0">
              <a:lnSpc>
                <a:spcPct val="107000"/>
              </a:lnSpc>
              <a:buNone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              Intraday time - 9:15am to 3:15pm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80010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55887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068DB-AF0E-E67F-BC40-8E4E765FB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1323905"/>
            <a:ext cx="8911687" cy="1280890"/>
          </a:xfrm>
        </p:spPr>
        <p:txBody>
          <a:bodyPr>
            <a:normAutofit/>
          </a:bodyPr>
          <a:lstStyle/>
          <a:p>
            <a:r>
              <a:rPr lang="en-IN" sz="3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NIFTY OPTION</a:t>
            </a:r>
            <a:endParaRPr lang="en-IN" sz="5400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C86D7-9620-DCF2-BDA6-EE8A23803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Lot size - 50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Call - CE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IN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PUT - PE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143000">
              <a:lnSpc>
                <a:spcPct val="107000"/>
              </a:lnSpc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4) CALL - BUYING / SELLING 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143000">
              <a:lnSpc>
                <a:spcPct val="107000"/>
              </a:lnSpc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5) PUT - BUYING / SELLING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143000">
              <a:lnSpc>
                <a:spcPct val="107000"/>
              </a:lnSpc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6) Company UP Trend - CALL 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143000">
              <a:lnSpc>
                <a:spcPct val="107000"/>
              </a:lnSpc>
              <a:spcAft>
                <a:spcPts val="800"/>
              </a:spcAft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7) Company Down Trend - PUT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9904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8FC22-FCE2-3C42-886C-80D45E0C4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839755"/>
            <a:ext cx="8915400" cy="5071467"/>
          </a:xfrm>
        </p:spPr>
        <p:txBody>
          <a:bodyPr/>
          <a:lstStyle/>
          <a:p>
            <a:pPr marL="1143000">
              <a:lnSpc>
                <a:spcPct val="107000"/>
              </a:lnSpc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8) ITM, ATM, OTM Contract 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143000">
              <a:lnSpc>
                <a:spcPct val="107000"/>
              </a:lnSpc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9) Best Contract - Monthly | Weekly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143000">
              <a:lnSpc>
                <a:spcPct val="107000"/>
              </a:lnSpc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10) Weekly / Monthly Expiry (Thursday)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143000">
              <a:lnSpc>
                <a:spcPct val="107000"/>
              </a:lnSpc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11) Premium Ratio - CALL / PUT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143000">
              <a:lnSpc>
                <a:spcPct val="107000"/>
              </a:lnSpc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12) CALL / PUT Phycology 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143000">
              <a:lnSpc>
                <a:spcPct val="107000"/>
              </a:lnSpc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13) Option Strategy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143000">
              <a:lnSpc>
                <a:spcPct val="107000"/>
              </a:lnSpc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14) Market Time - Holding time - 9:15am to 3:30pm 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800100" indent="0">
              <a:lnSpc>
                <a:spcPct val="107000"/>
              </a:lnSpc>
              <a:buNone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                                   Intraday time - 9:15am to 3:15pm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80010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4692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8A6E2-DB0F-9F4D-EEB3-BB0F41D97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3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BANKNIFTY OPTION</a:t>
            </a:r>
            <a:br>
              <a:rPr lang="en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90774-38CA-815F-AC07-667EE8684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48408"/>
            <a:ext cx="8915400" cy="3777622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N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Lot size - 25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N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Call - CE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N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PUT - PE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CALL - BUYING / SELLING 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PUT - BUYING / SELLING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Company UP Trend - CALL 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Company Down Trend - PUT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ITM, ATM, OTM Contract 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07327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8DD21-827F-3E2F-C024-B6BDAB627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0551" y="687355"/>
            <a:ext cx="8915400" cy="4509796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Best Contract - Monthly | Weekly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Weekly / Monthly Expiry (Thursday)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Premium Ratio - CALL / PUT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CALL / PUT Phycology 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Option Strategy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143000">
              <a:lnSpc>
                <a:spcPct val="107000"/>
              </a:lnSpc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14) Market Time - Holding time - 9:15am to 3:30pm </a:t>
            </a:r>
            <a:endParaRPr lang="en-IN" sz="2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800100" indent="0">
              <a:lnSpc>
                <a:spcPct val="107000"/>
              </a:lnSpc>
              <a:buNone/>
            </a:pP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                                   Intraday time - 9:15am to 3:15pm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80010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61407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A5B9C-DC22-6CA0-79F1-625B1BCAB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289249"/>
            <a:ext cx="8911687" cy="1615751"/>
          </a:xfrm>
        </p:spPr>
        <p:txBody>
          <a:bodyPr/>
          <a:lstStyle/>
          <a:p>
            <a:pPr marL="1143000">
              <a:lnSpc>
                <a:spcPct val="107000"/>
              </a:lnSpc>
            </a:pP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br>
              <a:rPr lang="en-IN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3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IN" sz="3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TECHNICAL PART</a:t>
            </a:r>
            <a:endParaRPr lang="en-IN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11CD7-F332-BB39-6C7C-0239C5E49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74237"/>
            <a:ext cx="8915400" cy="441338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</a:pPr>
            <a:r>
              <a:rPr lang="en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IN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Finding out Institutional Buying and Selling Area.</a:t>
            </a:r>
          </a:p>
          <a:p>
            <a:pPr>
              <a:lnSpc>
                <a:spcPct val="107000"/>
              </a:lnSpc>
            </a:pPr>
            <a:r>
              <a:rPr lang="en-IN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Specific Candle Stick Trading with Combo</a:t>
            </a:r>
          </a:p>
          <a:p>
            <a:pPr>
              <a:lnSpc>
                <a:spcPct val="107000"/>
              </a:lnSpc>
            </a:pPr>
            <a:r>
              <a:rPr lang="en-IN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EMA Combination Trading Strategy</a:t>
            </a:r>
          </a:p>
          <a:p>
            <a:pPr>
              <a:lnSpc>
                <a:spcPct val="107000"/>
              </a:lnSpc>
            </a:pPr>
            <a:r>
              <a:rPr lang="en-IN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 Min time Frame Strategy</a:t>
            </a:r>
          </a:p>
          <a:p>
            <a:pPr>
              <a:lnSpc>
                <a:spcPct val="107000"/>
              </a:lnSpc>
            </a:pPr>
            <a:r>
              <a:rPr lang="en-IN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Min Time Frame Trading with early Entry in Pattern on chart</a:t>
            </a:r>
          </a:p>
          <a:p>
            <a:pPr>
              <a:lnSpc>
                <a:spcPct val="107000"/>
              </a:lnSpc>
            </a:pPr>
            <a:r>
              <a:rPr lang="en-IN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Trend Following tool Explanation </a:t>
            </a:r>
          </a:p>
          <a:p>
            <a:pPr>
              <a:lnSpc>
                <a:spcPct val="107000"/>
              </a:lnSpc>
            </a:pPr>
            <a:r>
              <a:rPr lang="en-IN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Psychology Points Considered in Trading  </a:t>
            </a:r>
          </a:p>
          <a:p>
            <a:pPr>
              <a:lnSpc>
                <a:spcPct val="107000"/>
              </a:lnSpc>
            </a:pPr>
            <a:r>
              <a:rPr lang="en-IN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Probability Price Action Patterns Trading </a:t>
            </a:r>
          </a:p>
          <a:p>
            <a:pPr>
              <a:lnSpc>
                <a:spcPct val="107000"/>
              </a:lnSpc>
            </a:pPr>
            <a:r>
              <a:rPr lang="en-IN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Identifying Resistance and Support by Trendline </a:t>
            </a:r>
          </a:p>
          <a:p>
            <a:pPr>
              <a:lnSpc>
                <a:spcPct val="107000"/>
              </a:lnSpc>
            </a:pPr>
            <a:r>
              <a:rPr lang="en-IN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Identifying the trend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042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A2ACD-2DB4-F49B-9DBE-E6A0AA0B5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PSYCHOLOGICAL MODULE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ED67E-9F53-DB98-48C8-C50BBE1AD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48882"/>
            <a:ext cx="8915400" cy="4362340"/>
          </a:xfrm>
        </p:spPr>
        <p:txBody>
          <a:bodyPr>
            <a:normAutofit/>
          </a:bodyPr>
          <a:lstStyle/>
          <a:p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Trade Management </a:t>
            </a:r>
          </a:p>
          <a:p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Money Management </a:t>
            </a:r>
          </a:p>
          <a:p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Management </a:t>
            </a:r>
          </a:p>
          <a:p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to Reward Ratio In everything </a:t>
            </a:r>
          </a:p>
          <a:p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Psychology </a:t>
            </a:r>
          </a:p>
          <a:p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Trader Mindset toward Trading </a:t>
            </a:r>
          </a:p>
          <a:p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 Trading </a:t>
            </a:r>
          </a:p>
        </p:txBody>
      </p:sp>
    </p:spTree>
    <p:extLst>
      <p:ext uri="{BB962C8B-B14F-4D97-AF65-F5344CB8AC3E}">
        <p14:creationId xmlns:p14="http://schemas.microsoft.com/office/powerpoint/2010/main" val="45127417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69</TotalTime>
  <Words>798</Words>
  <Application>Microsoft Office PowerPoint</Application>
  <PresentationFormat>Widescreen</PresentationFormat>
  <Paragraphs>144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Century Gothic</vt:lpstr>
      <vt:lpstr>Kokila</vt:lpstr>
      <vt:lpstr>Symbol</vt:lpstr>
      <vt:lpstr>Times New Roman</vt:lpstr>
      <vt:lpstr>Wingdings 3</vt:lpstr>
      <vt:lpstr>Wisp</vt:lpstr>
      <vt:lpstr>TRADE GURU FINANCIALS</vt:lpstr>
      <vt:lpstr>BASIC OF STOCK MARKET </vt:lpstr>
      <vt:lpstr>PowerPoint Presentation</vt:lpstr>
      <vt:lpstr>TYPES OF SHARE MARKET </vt:lpstr>
      <vt:lpstr> SEGMENT </vt:lpstr>
      <vt:lpstr>PowerPoint Presentation</vt:lpstr>
      <vt:lpstr> </vt:lpstr>
      <vt:lpstr>PowerPoint Presentation</vt:lpstr>
      <vt:lpstr>PowerPoint Presentation</vt:lpstr>
      <vt:lpstr>   SEGMENT OPTION  </vt:lpstr>
      <vt:lpstr>PowerPoint Presentation</vt:lpstr>
      <vt:lpstr>NIFTY OPTION</vt:lpstr>
      <vt:lpstr>PowerPoint Presentation</vt:lpstr>
      <vt:lpstr>BANKNIFTY OPTION </vt:lpstr>
      <vt:lpstr>PowerPoint Presentation</vt:lpstr>
      <vt:lpstr>   TECHNICAL PART</vt:lpstr>
      <vt:lpstr>PSYCHOLOGICAL MODULE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TRADE GURU FINANCIAL</dc:title>
  <dc:creator>Vishal Bhalerao</dc:creator>
  <cp:lastModifiedBy>Vishal Bhalerao</cp:lastModifiedBy>
  <cp:revision>45</cp:revision>
  <dcterms:created xsi:type="dcterms:W3CDTF">2022-05-25T09:09:12Z</dcterms:created>
  <dcterms:modified xsi:type="dcterms:W3CDTF">2022-06-01T07:16:51Z</dcterms:modified>
</cp:coreProperties>
</file>